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8" r:id="rId2"/>
    <p:sldMasterId id="2147483696" r:id="rId3"/>
    <p:sldMasterId id="2147483720" r:id="rId4"/>
    <p:sldMasterId id="2147483732" r:id="rId5"/>
  </p:sldMasterIdLst>
  <p:notesMasterIdLst>
    <p:notesMasterId r:id="rId24"/>
  </p:notesMasterIdLst>
  <p:sldIdLst>
    <p:sldId id="256" r:id="rId6"/>
    <p:sldId id="365" r:id="rId7"/>
    <p:sldId id="745" r:id="rId8"/>
    <p:sldId id="749" r:id="rId9"/>
    <p:sldId id="748" r:id="rId10"/>
    <p:sldId id="747" r:id="rId11"/>
    <p:sldId id="746" r:id="rId12"/>
    <p:sldId id="379" r:id="rId13"/>
    <p:sldId id="744" r:id="rId14"/>
    <p:sldId id="750" r:id="rId15"/>
    <p:sldId id="291" r:id="rId16"/>
    <p:sldId id="736" r:id="rId17"/>
    <p:sldId id="740" r:id="rId18"/>
    <p:sldId id="753" r:id="rId19"/>
    <p:sldId id="751" r:id="rId20"/>
    <p:sldId id="754" r:id="rId21"/>
    <p:sldId id="752" r:id="rId22"/>
    <p:sldId id="755" r:id="rId23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F5B02B"/>
    <a:srgbClr val="CE1030"/>
    <a:srgbClr val="E39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51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966DE-E5A5-4A63-9B8D-807A31BC9A0D}" type="datetimeFigureOut">
              <a:rPr lang="es-CO" smtClean="0"/>
              <a:t>20/06/2021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9336A-18C6-4FD6-9A3D-905169DDA55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584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Cumplimiento de normas catastrales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Los actores delegatarios de funciones del catastro deberán cumplir con la regulación y las normas técnicas (estándares) establecidas por la autoridad catastral para llevar a cabo los procesos y actividades del catastro, incluyendo las definidas para la implementación de la metodología de barrido predial masivo. </a:t>
            </a:r>
          </a:p>
          <a:p>
            <a:endParaRPr lang="es-MX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CO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Transparencia y conectividad: 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información debe estar disponible, ser accesible y fácilmente utilizable por los ciudadanos y las instituciones interesadas, con las salvaguardas propias de habeas data, derivadas del carácter de registro administrativo del catastro. Debe promoverse la apertura de datos a través de medios tecnológicos así como la integración e interoperabilidad de los datos y los sistemas de información de los diferentes responsables de producción de información espacial (respetando el principio de independencia legal21).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78BAE-625D-4776-9370-84F062E87150}" type="slidenum">
              <a:rPr lang="es-CO" smtClean="0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5858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Cumplimiento de normas catastrales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Los actores delegatarios de funciones del catastro deberán cumplir con la regulación y las normas técnicas (estándares) establecidas por la autoridad catastral para llevar a cabo los procesos y actividades del catastro, incluyendo las definidas para la implementación de la metodología de barrido predial masivo. </a:t>
            </a:r>
          </a:p>
          <a:p>
            <a:endParaRPr lang="es-MX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CO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MX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Transparencia y conectividad: </a:t>
            </a:r>
            <a:r>
              <a:rPr lang="es-MX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información debe estar disponible, ser accesible y fácilmente utilizable por los ciudadanos y las instituciones interesadas, con las salvaguardas propias de habeas data, derivadas del carácter de registro administrativo del catastro. Debe promoverse la apertura de datos a través de medios tecnológicos así como la integración e interoperabilidad de los datos y los sistemas de información de los diferentes responsables de producción de información espacial (respetando el principio de independencia legal21).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78BAE-625D-4776-9370-84F062E87150}" type="slidenum">
              <a:rPr lang="es-CO" smtClean="0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660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363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755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80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82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562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6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573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0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190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207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9419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23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81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311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558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3582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6185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824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8322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104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4491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57822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830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4946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143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331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1775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029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210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8965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832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9552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950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899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314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151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105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8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46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883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176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575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197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5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4E447-6086-B24C-AEF1-0B2C66E3544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B6920-19A3-4843-B9D5-11DF9EC37B0B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Formato PPT 4.3_1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B777B-0F3B-4F43-AC3C-5C6C311F1351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FA049-1292-6741-9CF4-3BB30D17C8D4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Formato PPT 4.3_2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" y="0"/>
            <a:ext cx="913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2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B21B8-515C-8E45-ACC6-C958B3C94B4B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7B5D-4AAF-944F-8F79-1958F93DB250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Formato PPT 4.3_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" y="0"/>
            <a:ext cx="913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3DB13-654C-4B41-8DFF-F70797730382}" type="datetimeFigureOut">
              <a:rPr lang="es-ES" smtClean="0"/>
              <a:t>20/06/2021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8D71F-2004-B44E-AB4E-71FB18684A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910B21B8-515C-8E45-ACC6-C958B3C94B4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342900"/>
              <a:t>20/06/2021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2FCD7B5D-4AAF-944F-8F79-1958F93DB250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 defTabSz="342900"/>
              <a:t>‹Nº›</a:t>
            </a:fld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Imagen 6" descr="Formato PPT 4.3_3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" y="0"/>
            <a:ext cx="913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759CE-0472-4046-8A3D-BA49FFBC8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04212" y="-7536"/>
            <a:ext cx="7107936" cy="1342962"/>
          </a:xfrm>
        </p:spPr>
        <p:txBody>
          <a:bodyPr>
            <a:normAutofit/>
          </a:bodyPr>
          <a:lstStyle/>
          <a:p>
            <a:r>
              <a:rPr lang="es-ES" sz="3600" b="1" dirty="0">
                <a:latin typeface="Arial Narrow"/>
                <a:cs typeface="Arial Narrow"/>
              </a:rPr>
              <a:t>PROPUESTA CÁLCULO IVIUR</a:t>
            </a:r>
            <a:br>
              <a:rPr lang="es-ES" sz="3600" b="1" dirty="0">
                <a:latin typeface="Arial Narrow"/>
                <a:cs typeface="Arial Narrow"/>
              </a:rPr>
            </a:br>
            <a:r>
              <a:rPr lang="es-ES" sz="3600" b="1" dirty="0">
                <a:latin typeface="Arial Narrow"/>
                <a:cs typeface="Arial Narrow"/>
              </a:rPr>
              <a:t>URBANO 2021 </a:t>
            </a:r>
            <a:endParaRPr lang="es-ES" sz="3200" b="1" u="sng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4882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888781-83F7-4783-85E3-4CB41F6D1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13" y="458409"/>
            <a:ext cx="49836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PROPUESTA ÍNDICE DE VALORACIÓN IVIUR URBANO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CO" sz="2100" dirty="0">
                <a:solidFill>
                  <a:schemeClr val="tx1"/>
                </a:solidFill>
              </a:rPr>
              <a:t>Determinar una muestra probabilística de puntos de investigación de teniendo en cuenta factores tales como:</a:t>
            </a:r>
          </a:p>
          <a:p>
            <a:pPr marL="342900" indent="-342900" algn="just">
              <a:buFont typeface="+mj-lt"/>
              <a:buAutoNum type="arabicPeriod"/>
            </a:pPr>
            <a:endParaRPr lang="es-CO" sz="2100" dirty="0">
              <a:solidFill>
                <a:schemeClr val="tx1"/>
              </a:solidFill>
            </a:endParaRP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</a:rPr>
              <a:t>Uso de los predios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</a:rPr>
              <a:t>Ubicación 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tx1"/>
                </a:solidFill>
              </a:rPr>
              <a:t>Estrato (Residencial)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endParaRPr lang="es-CO" sz="12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CO" sz="2100" dirty="0">
                <a:solidFill>
                  <a:schemeClr val="tx1"/>
                </a:solidFill>
              </a:rPr>
              <a:t>Determinar los avalúos comerciales puntuales de los puntos de investigación los cuales sirven para “medir” los valores actuales de los avalúos.</a:t>
            </a:r>
          </a:p>
          <a:p>
            <a:pPr marL="342900" indent="-342900" algn="just">
              <a:buFont typeface="+mj-lt"/>
              <a:buAutoNum type="arabicPeriod"/>
            </a:pPr>
            <a:endParaRPr lang="es-CO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CO" sz="2100" dirty="0">
                <a:solidFill>
                  <a:schemeClr val="tx1"/>
                </a:solidFill>
              </a:rPr>
              <a:t>Se propone realizar modelos econométricos de valor comercial de acuerdo con cada uno de los estratos muestrales que se determinen en el punto 1.</a:t>
            </a:r>
          </a:p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1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row: Pentagon 40">
            <a:extLst>
              <a:ext uri="{FF2B5EF4-FFF2-40B4-BE49-F238E27FC236}">
                <a16:creationId xmlns:a16="http://schemas.microsoft.com/office/drawing/2014/main" id="{DD04B5DB-90C5-4F97-81FA-352935F2F507}"/>
              </a:ext>
            </a:extLst>
          </p:cNvPr>
          <p:cNvSpPr/>
          <p:nvPr/>
        </p:nvSpPr>
        <p:spPr>
          <a:xfrm>
            <a:off x="3203245" y="1856274"/>
            <a:ext cx="2737511" cy="78548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s-MX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PREDIOS URBANOS CON MARCA MUTACIÓN FÍSICA</a:t>
            </a:r>
          </a:p>
        </p:txBody>
      </p:sp>
      <p:sp>
        <p:nvSpPr>
          <p:cNvPr id="72" name="Arrow: Pentagon 75">
            <a:extLst>
              <a:ext uri="{FF2B5EF4-FFF2-40B4-BE49-F238E27FC236}">
                <a16:creationId xmlns:a16="http://schemas.microsoft.com/office/drawing/2014/main" id="{F2D49F13-6844-4332-9B0E-05CAF03BC29C}"/>
              </a:ext>
            </a:extLst>
          </p:cNvPr>
          <p:cNvSpPr/>
          <p:nvPr/>
        </p:nvSpPr>
        <p:spPr>
          <a:xfrm>
            <a:off x="5965134" y="1851013"/>
            <a:ext cx="2532014" cy="790744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n-US" sz="1050" b="1" cap="all" dirty="0" err="1">
                <a:solidFill>
                  <a:schemeClr val="bg1"/>
                </a:solidFill>
                <a:latin typeface="Arial Nova" panose="020B0504020202020204" pitchFamily="34" charset="0"/>
              </a:rPr>
              <a:t>Predios</a:t>
            </a:r>
            <a:r>
              <a:rPr lang="en-US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 </a:t>
            </a:r>
            <a:r>
              <a:rPr lang="en-US" sz="1050" b="1" cap="all" dirty="0" err="1">
                <a:solidFill>
                  <a:schemeClr val="bg1"/>
                </a:solidFill>
                <a:latin typeface="Arial Nova" panose="020B0504020202020204" pitchFamily="34" charset="0"/>
              </a:rPr>
              <a:t>en</a:t>
            </a:r>
            <a:r>
              <a:rPr lang="en-US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 no </a:t>
            </a:r>
            <a:r>
              <a:rPr lang="en-US" sz="1050" b="1" cap="all" dirty="0" err="1">
                <a:solidFill>
                  <a:schemeClr val="bg1"/>
                </a:solidFill>
                <a:latin typeface="Arial Nova" panose="020B0504020202020204" pitchFamily="34" charset="0"/>
              </a:rPr>
              <a:t>propiedad</a:t>
            </a:r>
            <a:r>
              <a:rPr lang="en-US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 horizontal 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F8AA096-B2A0-402C-8401-76E9CF8FF733}"/>
              </a:ext>
            </a:extLst>
          </p:cNvPr>
          <p:cNvSpPr txBox="1">
            <a:spLocks/>
          </p:cNvSpPr>
          <p:nvPr/>
        </p:nvSpPr>
        <p:spPr>
          <a:xfrm>
            <a:off x="1378390" y="1030168"/>
            <a:ext cx="7516641" cy="33336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s-MX" sz="24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PROPUESTA METODOLÓGICA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6714812" y="5304252"/>
            <a:ext cx="2707803" cy="53273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F91ACC4A-6B26-4271-AF5C-76959E785F6B}"/>
              </a:ext>
            </a:extLst>
          </p:cNvPr>
          <p:cNvSpPr txBox="1"/>
          <p:nvPr/>
        </p:nvSpPr>
        <p:spPr>
          <a:xfrm>
            <a:off x="274701" y="2755566"/>
            <a:ext cx="2608925" cy="13468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Determinar para cada vigencia (2018 y 2019) los predios con destino hacendario residencial.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60CEFFB-4E38-4A3D-A703-1202E608A1C8}"/>
              </a:ext>
            </a:extLst>
          </p:cNvPr>
          <p:cNvSpPr txBox="1"/>
          <p:nvPr/>
        </p:nvSpPr>
        <p:spPr>
          <a:xfrm>
            <a:off x="3267538" y="2755566"/>
            <a:ext cx="2608925" cy="13656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Contrastar los predios mutados por hacienda con los predios mutados por catastro.</a:t>
            </a:r>
          </a:p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Exclusión de predios sin cambios de área construida.</a:t>
            </a:r>
          </a:p>
          <a:p>
            <a:pPr marL="150019" indent="-150019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Exclusión de predios rurales.</a:t>
            </a:r>
          </a:p>
          <a:p>
            <a:pPr marL="150019" indent="-150019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endParaRPr lang="es-CO" sz="135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5EA87D8-9EFB-4D06-9DC6-357AB189A206}"/>
              </a:ext>
            </a:extLst>
          </p:cNvPr>
          <p:cNvSpPr txBox="1"/>
          <p:nvPr/>
        </p:nvSpPr>
        <p:spPr>
          <a:xfrm>
            <a:off x="6072711" y="2755566"/>
            <a:ext cx="2230508" cy="999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Los cambios sustantivos de área construida se deben a predios en </a:t>
            </a:r>
            <a:r>
              <a:rPr lang="es-CO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No Propiedad Horizontal.</a:t>
            </a:r>
          </a:p>
        </p:txBody>
      </p:sp>
      <p:sp>
        <p:nvSpPr>
          <p:cNvPr id="49" name="Arrow: Pentagon 3">
            <a:extLst>
              <a:ext uri="{FF2B5EF4-FFF2-40B4-BE49-F238E27FC236}">
                <a16:creationId xmlns:a16="http://schemas.microsoft.com/office/drawing/2014/main" id="{13619E68-9635-441A-ABDD-1D962DACF954}"/>
              </a:ext>
            </a:extLst>
          </p:cNvPr>
          <p:cNvSpPr/>
          <p:nvPr/>
        </p:nvSpPr>
        <p:spPr>
          <a:xfrm>
            <a:off x="201754" y="1851013"/>
            <a:ext cx="3001490" cy="790744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s-MX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determinar el marco muestral</a:t>
            </a:r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34867F42-6AD5-41E4-B410-5A5C17037978}"/>
              </a:ext>
            </a:extLst>
          </p:cNvPr>
          <p:cNvSpPr/>
          <p:nvPr/>
        </p:nvSpPr>
        <p:spPr>
          <a:xfrm>
            <a:off x="3379926" y="2059532"/>
            <a:ext cx="378000" cy="37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ECC231-EBD7-4043-90B0-2B05A79EBB73}"/>
              </a:ext>
            </a:extLst>
          </p:cNvPr>
          <p:cNvSpPr txBox="1"/>
          <p:nvPr/>
        </p:nvSpPr>
        <p:spPr>
          <a:xfrm>
            <a:off x="107157" y="53042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5C5AC9-0473-4F49-A531-7834EB07672F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3191055" y="2249016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C0FE511-4ACE-46F7-B805-5E0B588AEB80}"/>
              </a:ext>
            </a:extLst>
          </p:cNvPr>
          <p:cNvSpPr txBox="1"/>
          <p:nvPr/>
        </p:nvSpPr>
        <p:spPr>
          <a:xfrm>
            <a:off x="2883626" y="530425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2F2E104-92C0-4216-8510-239EC83D2701}"/>
              </a:ext>
            </a:extLst>
          </p:cNvPr>
          <p:cNvSpPr txBox="1"/>
          <p:nvPr/>
        </p:nvSpPr>
        <p:spPr>
          <a:xfrm>
            <a:off x="5693434" y="528165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60ABF20A-6CF2-4AA0-BD59-4C1AF5E8B9F7}"/>
              </a:ext>
            </a:extLst>
          </p:cNvPr>
          <p:cNvCxnSpPr>
            <a:cxnSpLocks/>
          </p:cNvCxnSpPr>
          <p:nvPr/>
        </p:nvCxnSpPr>
        <p:spPr>
          <a:xfrm flipH="1">
            <a:off x="5940755" y="2240308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C77282D-9A2F-4F34-AF0F-65CCA2662E0D}"/>
              </a:ext>
            </a:extLst>
          </p:cNvPr>
          <p:cNvSpPr txBox="1"/>
          <p:nvPr/>
        </p:nvSpPr>
        <p:spPr>
          <a:xfrm>
            <a:off x="8249826" y="529036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51AC83-3919-4E10-83B3-BFAC8E67B1B9}"/>
              </a:ext>
            </a:extLst>
          </p:cNvPr>
          <p:cNvCxnSpPr>
            <a:cxnSpLocks/>
          </p:cNvCxnSpPr>
          <p:nvPr/>
        </p:nvCxnSpPr>
        <p:spPr>
          <a:xfrm flipH="1">
            <a:off x="8497148" y="2249016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5">
            <a:extLst>
              <a:ext uri="{FF2B5EF4-FFF2-40B4-BE49-F238E27FC236}">
                <a16:creationId xmlns:a16="http://schemas.microsoft.com/office/drawing/2014/main" id="{19D26A20-C091-49D5-AE0E-86C63EF44A94}"/>
              </a:ext>
            </a:extLst>
          </p:cNvPr>
          <p:cNvSpPr/>
          <p:nvPr/>
        </p:nvSpPr>
        <p:spPr>
          <a:xfrm>
            <a:off x="306135" y="2059532"/>
            <a:ext cx="401782" cy="4017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01</a:t>
            </a:r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C6909078-8FCE-4773-87AD-4B546F7A58B9}"/>
              </a:ext>
            </a:extLst>
          </p:cNvPr>
          <p:cNvSpPr/>
          <p:nvPr/>
        </p:nvSpPr>
        <p:spPr>
          <a:xfrm>
            <a:off x="6116439" y="2032380"/>
            <a:ext cx="401782" cy="40178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03</a:t>
            </a:r>
            <a:endParaRPr lang="en-US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258331-D6D2-4DA1-93BC-B0755F418A4A}"/>
              </a:ext>
            </a:extLst>
          </p:cNvPr>
          <p:cNvSpPr txBox="1"/>
          <p:nvPr/>
        </p:nvSpPr>
        <p:spPr>
          <a:xfrm>
            <a:off x="306135" y="4419344"/>
            <a:ext cx="246421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chemeClr val="accent6">
                    <a:lumMod val="75000"/>
                  </a:schemeClr>
                </a:solidFill>
                <a:latin typeface="Neue Haas Grotesk Text Pro" panose="020B0604020202020204" pitchFamily="34" charset="0"/>
              </a:rPr>
              <a:t>Base de datos de predios residenciales con estrato.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EECDEA29-6076-41B3-9440-8D1E2D5BE2D8}"/>
              </a:ext>
            </a:extLst>
          </p:cNvPr>
          <p:cNvSpPr txBox="1"/>
          <p:nvPr/>
        </p:nvSpPr>
        <p:spPr>
          <a:xfrm>
            <a:off x="3283238" y="4450440"/>
            <a:ext cx="246421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chemeClr val="accent2"/>
                </a:solidFill>
                <a:latin typeface="Neue Haas Grotesk Text Pro" panose="020B0604020202020204" pitchFamily="34" charset="0"/>
              </a:rPr>
              <a:t>Resumen de resultados de pruebas de validación.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7B284AC3-1185-4A7D-ABEF-967998DD0DE0}"/>
              </a:ext>
            </a:extLst>
          </p:cNvPr>
          <p:cNvSpPr txBox="1"/>
          <p:nvPr/>
        </p:nvSpPr>
        <p:spPr>
          <a:xfrm>
            <a:off x="5969787" y="4448309"/>
            <a:ext cx="24642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chemeClr val="accent3"/>
                </a:solidFill>
                <a:latin typeface="Neue Haas Grotesk Text Pro" panose="020B0604020202020204" pitchFamily="34" charset="0"/>
              </a:rPr>
              <a:t>Se considera que los cambios de área construida están en mayor proporción en predios NPH.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EC036AF-8883-4DA6-8A33-EC364B34B243}"/>
              </a:ext>
            </a:extLst>
          </p:cNvPr>
          <p:cNvSpPr/>
          <p:nvPr/>
        </p:nvSpPr>
        <p:spPr>
          <a:xfrm>
            <a:off x="0" y="1030168"/>
            <a:ext cx="1378390" cy="34966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012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row: Pentagon 40">
            <a:extLst>
              <a:ext uri="{FF2B5EF4-FFF2-40B4-BE49-F238E27FC236}">
                <a16:creationId xmlns:a16="http://schemas.microsoft.com/office/drawing/2014/main" id="{DD04B5DB-90C5-4F97-81FA-352935F2F507}"/>
              </a:ext>
            </a:extLst>
          </p:cNvPr>
          <p:cNvSpPr/>
          <p:nvPr/>
        </p:nvSpPr>
        <p:spPr>
          <a:xfrm>
            <a:off x="3203245" y="1856274"/>
            <a:ext cx="2737511" cy="785483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s-MX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Establecer marca de cambios de área AJUSTE DE DATO ÚNICO.</a:t>
            </a:r>
          </a:p>
        </p:txBody>
      </p:sp>
      <p:sp>
        <p:nvSpPr>
          <p:cNvPr id="72" name="Arrow: Pentagon 75">
            <a:extLst>
              <a:ext uri="{FF2B5EF4-FFF2-40B4-BE49-F238E27FC236}">
                <a16:creationId xmlns:a16="http://schemas.microsoft.com/office/drawing/2014/main" id="{F2D49F13-6844-4332-9B0E-05CAF03BC29C}"/>
              </a:ext>
            </a:extLst>
          </p:cNvPr>
          <p:cNvSpPr/>
          <p:nvPr/>
        </p:nvSpPr>
        <p:spPr>
          <a:xfrm>
            <a:off x="5965134" y="1851013"/>
            <a:ext cx="2532014" cy="79074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n-US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COMUNICACIÓN A SECRETARIA DISTRITAL DE HACIENDA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F8AA096-B2A0-402C-8401-76E9CF8FF733}"/>
              </a:ext>
            </a:extLst>
          </p:cNvPr>
          <p:cNvSpPr txBox="1">
            <a:spLocks/>
          </p:cNvSpPr>
          <p:nvPr/>
        </p:nvSpPr>
        <p:spPr>
          <a:xfrm>
            <a:off x="1378390" y="1030168"/>
            <a:ext cx="7516641" cy="33336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r>
              <a:rPr lang="es-MX" sz="24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Determinación del Universo de Estudio </a:t>
            </a:r>
          </a:p>
        </p:txBody>
      </p:sp>
      <p:sp>
        <p:nvSpPr>
          <p:cNvPr id="39" name="38 Rectángulo"/>
          <p:cNvSpPr/>
          <p:nvPr/>
        </p:nvSpPr>
        <p:spPr>
          <a:xfrm>
            <a:off x="6714812" y="5304252"/>
            <a:ext cx="2707803" cy="53273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F91ACC4A-6B26-4271-AF5C-76959E785F6B}"/>
              </a:ext>
            </a:extLst>
          </p:cNvPr>
          <p:cNvSpPr txBox="1"/>
          <p:nvPr/>
        </p:nvSpPr>
        <p:spPr>
          <a:xfrm>
            <a:off x="274701" y="2755566"/>
            <a:ext cx="2608925" cy="13468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Comparar la información cartográfica de área de construcción con respecto a la vigencia anterior.</a:t>
            </a:r>
          </a:p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Comparar el área cartográfica con el área alfanumérica.</a:t>
            </a:r>
          </a:p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Detección de predios de ajuste por dato único.</a:t>
            </a:r>
            <a:b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</a:br>
            <a:endParaRPr lang="es-CO" sz="1350" dirty="0">
              <a:solidFill>
                <a:schemeClr val="tx1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60CEFFB-4E38-4A3D-A703-1202E608A1C8}"/>
              </a:ext>
            </a:extLst>
          </p:cNvPr>
          <p:cNvSpPr txBox="1"/>
          <p:nvPr/>
        </p:nvSpPr>
        <p:spPr>
          <a:xfrm>
            <a:off x="3267538" y="2755566"/>
            <a:ext cx="2608925" cy="13656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Se establece la marca de los predios con mutación física efectiva y marca de los predios con dato único.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5EA87D8-9EFB-4D06-9DC6-357AB189A206}"/>
              </a:ext>
            </a:extLst>
          </p:cNvPr>
          <p:cNvSpPr txBox="1"/>
          <p:nvPr/>
        </p:nvSpPr>
        <p:spPr>
          <a:xfrm>
            <a:off x="6072711" y="2755566"/>
            <a:ext cx="2230508" cy="999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" tIns="24765" rIns="24765" bIns="24765" numCol="1" spcCol="1270" anchor="t" anchorCtr="0">
            <a:noAutofit/>
          </a:bodyPr>
          <a:lstStyle/>
          <a:p>
            <a:pPr marL="135731" indent="-128588" defTabSz="4333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  <a:tabLst>
                <a:tab pos="135731" algn="l"/>
              </a:tabLst>
            </a:pPr>
            <a:r>
              <a:rPr lang="es-CO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Base de datos predial con la marca de predios dato único y marca física.</a:t>
            </a:r>
          </a:p>
        </p:txBody>
      </p:sp>
      <p:sp>
        <p:nvSpPr>
          <p:cNvPr id="49" name="Arrow: Pentagon 3">
            <a:extLst>
              <a:ext uri="{FF2B5EF4-FFF2-40B4-BE49-F238E27FC236}">
                <a16:creationId xmlns:a16="http://schemas.microsoft.com/office/drawing/2014/main" id="{13619E68-9635-441A-ABDD-1D962DACF954}"/>
              </a:ext>
            </a:extLst>
          </p:cNvPr>
          <p:cNvSpPr/>
          <p:nvPr/>
        </p:nvSpPr>
        <p:spPr>
          <a:xfrm>
            <a:off x="201754" y="1851013"/>
            <a:ext cx="3001490" cy="79074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17220" rtlCol="0" anchor="ctr"/>
          <a:lstStyle/>
          <a:p>
            <a:r>
              <a:rPr lang="es-MX" sz="1050" b="1" cap="all" dirty="0">
                <a:solidFill>
                  <a:schemeClr val="bg1"/>
                </a:solidFill>
                <a:latin typeface="Arial Nova" panose="020B0504020202020204" pitchFamily="34" charset="0"/>
              </a:rPr>
              <a:t>ANÁLISIS catastral de áreas de construcción</a:t>
            </a:r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34867F42-6AD5-41E4-B410-5A5C17037978}"/>
              </a:ext>
            </a:extLst>
          </p:cNvPr>
          <p:cNvSpPr/>
          <p:nvPr/>
        </p:nvSpPr>
        <p:spPr>
          <a:xfrm>
            <a:off x="3379926" y="2059532"/>
            <a:ext cx="378000" cy="37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05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ECC231-EBD7-4043-90B0-2B05A79EBB73}"/>
              </a:ext>
            </a:extLst>
          </p:cNvPr>
          <p:cNvSpPr txBox="1"/>
          <p:nvPr/>
        </p:nvSpPr>
        <p:spPr>
          <a:xfrm>
            <a:off x="107157" y="53042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B5C5AC9-0473-4F49-A531-7834EB07672F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3191055" y="2249016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3C0FE511-4ACE-46F7-B805-5E0B588AEB80}"/>
              </a:ext>
            </a:extLst>
          </p:cNvPr>
          <p:cNvSpPr txBox="1"/>
          <p:nvPr/>
        </p:nvSpPr>
        <p:spPr>
          <a:xfrm>
            <a:off x="2883626" y="530425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2F2E104-92C0-4216-8510-239EC83D2701}"/>
              </a:ext>
            </a:extLst>
          </p:cNvPr>
          <p:cNvSpPr txBox="1"/>
          <p:nvPr/>
        </p:nvSpPr>
        <p:spPr>
          <a:xfrm>
            <a:off x="5693434" y="528165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60ABF20A-6CF2-4AA0-BD59-4C1AF5E8B9F7}"/>
              </a:ext>
            </a:extLst>
          </p:cNvPr>
          <p:cNvCxnSpPr>
            <a:cxnSpLocks/>
          </p:cNvCxnSpPr>
          <p:nvPr/>
        </p:nvCxnSpPr>
        <p:spPr>
          <a:xfrm flipH="1">
            <a:off x="5940755" y="2240308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CuadroTexto 66">
            <a:extLst>
              <a:ext uri="{FF2B5EF4-FFF2-40B4-BE49-F238E27FC236}">
                <a16:creationId xmlns:a16="http://schemas.microsoft.com/office/drawing/2014/main" id="{6C77282D-9A2F-4F34-AF0F-65CCA2662E0D}"/>
              </a:ext>
            </a:extLst>
          </p:cNvPr>
          <p:cNvSpPr txBox="1"/>
          <p:nvPr/>
        </p:nvSpPr>
        <p:spPr>
          <a:xfrm>
            <a:off x="8249826" y="529036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01/29</a:t>
            </a:r>
          </a:p>
        </p:txBody>
      </p: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6551AC83-3919-4E10-83B3-BFAC8E67B1B9}"/>
              </a:ext>
            </a:extLst>
          </p:cNvPr>
          <p:cNvCxnSpPr>
            <a:cxnSpLocks/>
          </p:cNvCxnSpPr>
          <p:nvPr/>
        </p:nvCxnSpPr>
        <p:spPr>
          <a:xfrm flipH="1">
            <a:off x="8497148" y="2249016"/>
            <a:ext cx="12189" cy="2959319"/>
          </a:xfrm>
          <a:prstGeom prst="line">
            <a:avLst/>
          </a:prstGeom>
          <a:ln w="9525" cap="flat" cmpd="sng" algn="ctr">
            <a:solidFill>
              <a:srgbClr val="FF7C8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Rectangle 5">
            <a:extLst>
              <a:ext uri="{FF2B5EF4-FFF2-40B4-BE49-F238E27FC236}">
                <a16:creationId xmlns:a16="http://schemas.microsoft.com/office/drawing/2014/main" id="{19D26A20-C091-49D5-AE0E-86C63EF44A94}"/>
              </a:ext>
            </a:extLst>
          </p:cNvPr>
          <p:cNvSpPr/>
          <p:nvPr/>
        </p:nvSpPr>
        <p:spPr>
          <a:xfrm>
            <a:off x="306135" y="2059532"/>
            <a:ext cx="401782" cy="40178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04</a:t>
            </a:r>
          </a:p>
        </p:txBody>
      </p:sp>
      <p:sp>
        <p:nvSpPr>
          <p:cNvPr id="78" name="Rectangle 76">
            <a:extLst>
              <a:ext uri="{FF2B5EF4-FFF2-40B4-BE49-F238E27FC236}">
                <a16:creationId xmlns:a16="http://schemas.microsoft.com/office/drawing/2014/main" id="{C6909078-8FCE-4773-87AD-4B546F7A58B9}"/>
              </a:ext>
            </a:extLst>
          </p:cNvPr>
          <p:cNvSpPr/>
          <p:nvPr/>
        </p:nvSpPr>
        <p:spPr>
          <a:xfrm>
            <a:off x="6116439" y="2032380"/>
            <a:ext cx="401782" cy="4017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06</a:t>
            </a:r>
            <a:endParaRPr lang="en-US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258331-D6D2-4DA1-93BC-B0755F418A4A}"/>
              </a:ext>
            </a:extLst>
          </p:cNvPr>
          <p:cNvSpPr txBox="1"/>
          <p:nvPr/>
        </p:nvSpPr>
        <p:spPr>
          <a:xfrm>
            <a:off x="274701" y="4480704"/>
            <a:ext cx="24642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rgbClr val="00B0F0"/>
                </a:solidFill>
                <a:latin typeface="Neue Haas Grotesk Text Pro" panose="020B0604020202020204" pitchFamily="34" charset="0"/>
              </a:rPr>
              <a:t>Evaluación de los porcentajes de área construida por rangos de área y porcentajes de variación</a:t>
            </a:r>
            <a:r>
              <a:rPr lang="es-CO" sz="1050" b="1" dirty="0">
                <a:solidFill>
                  <a:schemeClr val="accent3"/>
                </a:solidFill>
                <a:latin typeface="Neue Haas Grotesk Text Pro" panose="020B0604020202020204" pitchFamily="34" charset="0"/>
              </a:rPr>
              <a:t>.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EECDEA29-6076-41B3-9440-8D1E2D5BE2D8}"/>
              </a:ext>
            </a:extLst>
          </p:cNvPr>
          <p:cNvSpPr txBox="1"/>
          <p:nvPr/>
        </p:nvSpPr>
        <p:spPr>
          <a:xfrm>
            <a:off x="3259690" y="4480704"/>
            <a:ext cx="2464210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chemeClr val="accent4"/>
                </a:solidFill>
                <a:latin typeface="Neue Haas Grotesk Text Pro" panose="020B0604020202020204" pitchFamily="34" charset="0"/>
              </a:rPr>
              <a:t>Base de datos con marca de ajuste de dato único.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7B284AC3-1185-4A7D-ABEF-967998DD0DE0}"/>
              </a:ext>
            </a:extLst>
          </p:cNvPr>
          <p:cNvSpPr txBox="1"/>
          <p:nvPr/>
        </p:nvSpPr>
        <p:spPr>
          <a:xfrm>
            <a:off x="5969787" y="4448309"/>
            <a:ext cx="24642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25"/>
              </a:lnSpc>
            </a:pPr>
            <a:r>
              <a:rPr lang="es-CO" sz="1050" b="1" dirty="0">
                <a:solidFill>
                  <a:schemeClr val="accent1"/>
                </a:solidFill>
                <a:latin typeface="Neue Haas Grotesk Text Pro" panose="020B0604020202020204" pitchFamily="34" charset="0"/>
              </a:rPr>
              <a:t>Evaluación de los porcentajes de área construida por rangos de área y porcentajes de variación.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07D24BB-34F9-422F-95D7-BCE80878D5F4}"/>
              </a:ext>
            </a:extLst>
          </p:cNvPr>
          <p:cNvSpPr/>
          <p:nvPr/>
        </p:nvSpPr>
        <p:spPr>
          <a:xfrm>
            <a:off x="0" y="1030168"/>
            <a:ext cx="1378390" cy="349660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602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9DC7F6B-8E37-4337-84FE-7D2FDFBFC964}"/>
              </a:ext>
            </a:extLst>
          </p:cNvPr>
          <p:cNvGraphicFramePr>
            <a:graphicFrameLocks noGrp="1"/>
          </p:cNvGraphicFramePr>
          <p:nvPr/>
        </p:nvGraphicFramePr>
        <p:xfrm>
          <a:off x="2298530" y="1164541"/>
          <a:ext cx="4200743" cy="50254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8011">
                  <a:extLst>
                    <a:ext uri="{9D8B030D-6E8A-4147-A177-3AD203B41FA5}">
                      <a16:colId xmlns:a16="http://schemas.microsoft.com/office/drawing/2014/main" val="2215410527"/>
                    </a:ext>
                  </a:extLst>
                </a:gridCol>
                <a:gridCol w="940382">
                  <a:extLst>
                    <a:ext uri="{9D8B030D-6E8A-4147-A177-3AD203B41FA5}">
                      <a16:colId xmlns:a16="http://schemas.microsoft.com/office/drawing/2014/main" val="1750486583"/>
                    </a:ext>
                  </a:extLst>
                </a:gridCol>
                <a:gridCol w="1902350">
                  <a:extLst>
                    <a:ext uri="{9D8B030D-6E8A-4147-A177-3AD203B41FA5}">
                      <a16:colId xmlns:a16="http://schemas.microsoft.com/office/drawing/2014/main" val="2495708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CATEGORÍA</a:t>
                      </a:r>
                    </a:p>
                    <a:p>
                      <a:pPr algn="ctr" rtl="0" fontAlgn="ctr"/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ESTRATO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PREDIOS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230822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Predios con destino Económico Residencial 01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extLst>
                  <a:ext uri="{0D108BD9-81ED-4DB2-BD59-A6C34878D82A}">
                    <a16:rowId xmlns:a16="http://schemas.microsoft.com/office/drawing/2014/main" val="1732743892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95564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3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148495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4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432054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5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599975"/>
                  </a:ext>
                </a:extLst>
              </a:tr>
              <a:tr h="306711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6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332377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Comercio y Oficinas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21-21-23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98460293"/>
                  </a:ext>
                </a:extLst>
              </a:tr>
              <a:tr h="47753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Depósitos  y Parqueaderos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24 y USOP 25-33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148048045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Industria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08743165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Público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04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594155396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Privado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40337921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Lotes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A.C. = 0 o USOP = 090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407319236"/>
                  </a:ext>
                </a:extLst>
              </a:tr>
              <a:tr h="3067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Otros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Otros Destinos o usos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800880403"/>
                  </a:ext>
                </a:extLst>
              </a:tr>
            </a:tbl>
          </a:graphicData>
        </a:graphic>
      </p:graphicFrame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292278"/>
            <a:ext cx="4983663" cy="8925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APLICACIÓN DEL IVIUR A LA BASE CATASTRAL</a:t>
            </a:r>
          </a:p>
        </p:txBody>
      </p:sp>
    </p:spTree>
    <p:extLst>
      <p:ext uri="{BB962C8B-B14F-4D97-AF65-F5344CB8AC3E}">
        <p14:creationId xmlns:p14="http://schemas.microsoft.com/office/powerpoint/2010/main" val="288514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292278"/>
            <a:ext cx="4983663" cy="8925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APLICACIÓN DEL IVIUR A LA BASE CATASTRAL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1EFD5D57-89A5-4C28-AC9A-4B33966D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157740"/>
              </p:ext>
            </p:extLst>
          </p:nvPr>
        </p:nvGraphicFramePr>
        <p:xfrm>
          <a:off x="834902" y="1753553"/>
          <a:ext cx="3631641" cy="1639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490">
                  <a:extLst>
                    <a:ext uri="{9D8B030D-6E8A-4147-A177-3AD203B41FA5}">
                      <a16:colId xmlns:a16="http://schemas.microsoft.com/office/drawing/2014/main" val="4152617360"/>
                    </a:ext>
                  </a:extLst>
                </a:gridCol>
                <a:gridCol w="2890151">
                  <a:extLst>
                    <a:ext uri="{9D8B030D-6E8A-4147-A177-3AD203B41FA5}">
                      <a16:colId xmlns:a16="http://schemas.microsoft.com/office/drawing/2014/main" val="3787530991"/>
                    </a:ext>
                  </a:extLst>
                </a:gridCol>
              </a:tblGrid>
              <a:tr h="348077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COMERCIO Y OFICINAS 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175829"/>
                  </a:ext>
                </a:extLst>
              </a:tr>
              <a:tr h="332256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COMERCIO EN CORREDOR COMERCIAL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2391671"/>
                  </a:ext>
                </a:extLst>
              </a:tr>
              <a:tr h="316436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COMERCIO EN CENTRO COMERCIAL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7510"/>
                  </a:ext>
                </a:extLst>
              </a:tr>
              <a:tr h="316436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COMERCIO PUNTUAL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680489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97C1B03-A54A-4929-96BB-FB472331A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58237"/>
              </p:ext>
            </p:extLst>
          </p:nvPr>
        </p:nvGraphicFramePr>
        <p:xfrm>
          <a:off x="4841850" y="1753553"/>
          <a:ext cx="2993855" cy="10740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3855">
                  <a:extLst>
                    <a:ext uri="{9D8B030D-6E8A-4147-A177-3AD203B41FA5}">
                      <a16:colId xmlns:a16="http://schemas.microsoft.com/office/drawing/2014/main" val="3787530991"/>
                    </a:ext>
                  </a:extLst>
                </a:gridCol>
              </a:tblGrid>
              <a:tr h="342533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DEPÓSITOS Y PARQUEADERO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175829"/>
                  </a:ext>
                </a:extLst>
              </a:tr>
              <a:tr h="367044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Destino PARQUEADEROS y USOP BODEGAS DE ALMACENAMIENTO NPH-BODEGA ECONÓMICA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2391671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304DAF6-2C0A-4797-91F3-D8242D5F8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63487"/>
              </p:ext>
            </p:extLst>
          </p:nvPr>
        </p:nvGraphicFramePr>
        <p:xfrm>
          <a:off x="834901" y="3708962"/>
          <a:ext cx="3631642" cy="11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6878">
                  <a:extLst>
                    <a:ext uri="{9D8B030D-6E8A-4147-A177-3AD203B41FA5}">
                      <a16:colId xmlns:a16="http://schemas.microsoft.com/office/drawing/2014/main" val="3487684343"/>
                    </a:ext>
                  </a:extLst>
                </a:gridCol>
                <a:gridCol w="2874764">
                  <a:extLst>
                    <a:ext uri="{9D8B030D-6E8A-4147-A177-3AD203B41FA5}">
                      <a16:colId xmlns:a16="http://schemas.microsoft.com/office/drawing/2014/main" val="2813530255"/>
                    </a:ext>
                  </a:extLst>
                </a:gridCol>
              </a:tblGrid>
              <a:tr h="299886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CÓDIGO</a:t>
                      </a:r>
                    </a:p>
                  </a:txBody>
                  <a:tcPr marL="0" marR="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DESTINO ECONÓMICO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05979"/>
                  </a:ext>
                </a:extLst>
              </a:tr>
              <a:tr h="295570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96137625"/>
                  </a:ext>
                </a:extLst>
              </a:tr>
              <a:tr h="295570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DOTACIONAL PÚBLICO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6923143"/>
                  </a:ext>
                </a:extLst>
              </a:tr>
              <a:tr h="295570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DOTACIONAL PRIVADO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5323897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EEA93F2-2AD7-41D8-AB7A-CBAB6C137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14178"/>
              </p:ext>
            </p:extLst>
          </p:nvPr>
        </p:nvGraphicFramePr>
        <p:xfrm>
          <a:off x="4841850" y="3708962"/>
          <a:ext cx="2993855" cy="8302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3855">
                  <a:extLst>
                    <a:ext uri="{9D8B030D-6E8A-4147-A177-3AD203B41FA5}">
                      <a16:colId xmlns:a16="http://schemas.microsoft.com/office/drawing/2014/main" val="3787530991"/>
                    </a:ext>
                  </a:extLst>
                </a:gridCol>
              </a:tblGrid>
              <a:tr h="342533">
                <a:tc>
                  <a:txBody>
                    <a:bodyPr/>
                    <a:lstStyle/>
                    <a:p>
                      <a:pPr marL="0" algn="ctr" defTabSz="3429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PREDIOS NO CONSTRUIDOS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175829"/>
                  </a:ext>
                </a:extLst>
              </a:tr>
              <a:tr h="367044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-SIN ÁREA CONSTRUIDA </a:t>
                      </a:r>
                    </a:p>
                    <a:p>
                      <a:pPr algn="l" fontAlgn="b"/>
                      <a:r>
                        <a:rPr lang="es-CO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 LOTE EN PROPIEDAD HORIZONTAL </a:t>
                      </a:r>
                      <a:endParaRPr lang="es-CO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239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90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384610"/>
            <a:ext cx="4983663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0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APLICACIÓN DEL IVIUR A LA BASE CATASTRAL – ESCENARIO 1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87961E8-8A2C-46FA-B955-E5F8B4AF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848252"/>
              </p:ext>
            </p:extLst>
          </p:nvPr>
        </p:nvGraphicFramePr>
        <p:xfrm>
          <a:off x="2298530" y="1164543"/>
          <a:ext cx="4983662" cy="54751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8924">
                  <a:extLst>
                    <a:ext uri="{9D8B030D-6E8A-4147-A177-3AD203B41FA5}">
                      <a16:colId xmlns:a16="http://schemas.microsoft.com/office/drawing/2014/main" val="2215410527"/>
                    </a:ext>
                  </a:extLst>
                </a:gridCol>
                <a:gridCol w="767896">
                  <a:extLst>
                    <a:ext uri="{9D8B030D-6E8A-4147-A177-3AD203B41FA5}">
                      <a16:colId xmlns:a16="http://schemas.microsoft.com/office/drawing/2014/main" val="1750486583"/>
                    </a:ext>
                  </a:extLst>
                </a:gridCol>
                <a:gridCol w="1553421">
                  <a:extLst>
                    <a:ext uri="{9D8B030D-6E8A-4147-A177-3AD203B41FA5}">
                      <a16:colId xmlns:a16="http://schemas.microsoft.com/office/drawing/2014/main" val="249570889"/>
                    </a:ext>
                  </a:extLst>
                </a:gridCol>
                <a:gridCol w="1553421">
                  <a:extLst>
                    <a:ext uri="{9D8B030D-6E8A-4147-A177-3AD203B41FA5}">
                      <a16:colId xmlns:a16="http://schemas.microsoft.com/office/drawing/2014/main" val="2120718461"/>
                    </a:ext>
                  </a:extLst>
                </a:gridCol>
              </a:tblGrid>
              <a:tr h="622054">
                <a:tc>
                  <a:txBody>
                    <a:bodyPr/>
                    <a:lstStyle/>
                    <a:p>
                      <a:pPr marL="0" marR="0" lvl="0" indent="0" algn="ctr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CATEGORÍA</a:t>
                      </a:r>
                    </a:p>
                    <a:p>
                      <a:pPr algn="ctr" rtl="0" fontAlgn="ctr"/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ESTRATO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PREDIOS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ÍNDICE</a:t>
                      </a: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230822"/>
                  </a:ext>
                </a:extLst>
              </a:tr>
              <a:tr h="239859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Predios con destino económico Residencial 01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s-CO" sz="4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</a:t>
                      </a:r>
                    </a:p>
                  </a:txBody>
                  <a:tcPr marL="7913" marR="7913" marT="7913" marB="0" anchor="ctr"/>
                </a:tc>
                <a:extLst>
                  <a:ext uri="{0D108BD9-81ED-4DB2-BD59-A6C34878D82A}">
                    <a16:rowId xmlns:a16="http://schemas.microsoft.com/office/drawing/2014/main" val="1732743892"/>
                  </a:ext>
                </a:extLst>
              </a:tr>
              <a:tr h="239859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95564"/>
                  </a:ext>
                </a:extLst>
              </a:tr>
              <a:tr h="239859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3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48495"/>
                  </a:ext>
                </a:extLst>
              </a:tr>
              <a:tr h="239859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4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32054"/>
                  </a:ext>
                </a:extLst>
              </a:tr>
              <a:tr h="239859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5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99975"/>
                  </a:ext>
                </a:extLst>
              </a:tr>
              <a:tr h="239859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6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32377"/>
                  </a:ext>
                </a:extLst>
              </a:tr>
              <a:tr h="61737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Comercio y Oficinas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21-21-23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98460293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Depósitos  y Parqueaderos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24 y USOP 25-26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148048045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Industria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08743165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Público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04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594155396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Privado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40337921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Lotes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A.C. = 0 o USOP = 090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407319236"/>
                  </a:ext>
                </a:extLst>
              </a:tr>
              <a:tr h="41409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Otros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Otros Destinos y usos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800880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99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384610"/>
            <a:ext cx="4983663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0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APLICACIÓN DEL IVIUR A LA BASE CATASTRAL – ESCENARIO 2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87961E8-8A2C-46FA-B955-E5F8B4AF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76048"/>
              </p:ext>
            </p:extLst>
          </p:nvPr>
        </p:nvGraphicFramePr>
        <p:xfrm>
          <a:off x="962097" y="1184830"/>
          <a:ext cx="4983663" cy="54006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08924">
                  <a:extLst>
                    <a:ext uri="{9D8B030D-6E8A-4147-A177-3AD203B41FA5}">
                      <a16:colId xmlns:a16="http://schemas.microsoft.com/office/drawing/2014/main" val="2215410527"/>
                    </a:ext>
                  </a:extLst>
                </a:gridCol>
                <a:gridCol w="767897">
                  <a:extLst>
                    <a:ext uri="{9D8B030D-6E8A-4147-A177-3AD203B41FA5}">
                      <a16:colId xmlns:a16="http://schemas.microsoft.com/office/drawing/2014/main" val="1750486583"/>
                    </a:ext>
                  </a:extLst>
                </a:gridCol>
                <a:gridCol w="1553421">
                  <a:extLst>
                    <a:ext uri="{9D8B030D-6E8A-4147-A177-3AD203B41FA5}">
                      <a16:colId xmlns:a16="http://schemas.microsoft.com/office/drawing/2014/main" val="249570889"/>
                    </a:ext>
                  </a:extLst>
                </a:gridCol>
                <a:gridCol w="1553421">
                  <a:extLst>
                    <a:ext uri="{9D8B030D-6E8A-4147-A177-3AD203B41FA5}">
                      <a16:colId xmlns:a16="http://schemas.microsoft.com/office/drawing/2014/main" val="4061341521"/>
                    </a:ext>
                  </a:extLst>
                </a:gridCol>
              </a:tblGrid>
              <a:tr h="771746">
                <a:tc>
                  <a:txBody>
                    <a:bodyPr/>
                    <a:lstStyle/>
                    <a:p>
                      <a:pPr marL="0" marR="0" lvl="0" indent="0" algn="ctr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b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CATEGORÍA</a:t>
                      </a:r>
                    </a:p>
                    <a:p>
                      <a:pPr algn="ctr" rtl="0" fontAlgn="ctr"/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ESTRATO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PREDIOS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ÍNDICE</a:t>
                      </a:r>
                    </a:p>
                  </a:txBody>
                  <a:tcPr marL="7913" marR="7913" marT="7913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230822"/>
                  </a:ext>
                </a:extLst>
              </a:tr>
              <a:tr h="251595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RESIDENCIAL</a:t>
                      </a:r>
                    </a:p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1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/>
                        </a:rPr>
                        <a:t>Predios con destino económico Residencial 01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6">
                  <a:txBody>
                    <a:bodyPr/>
                    <a:lstStyle/>
                    <a:p>
                      <a:pPr marL="0" marR="0" lvl="0" indent="0" algn="ctr" defTabSz="3429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MODELOS ECONOMÉTRICOS</a:t>
                      </a:r>
                    </a:p>
                    <a:p>
                      <a:pPr algn="ctr" fontAlgn="ctr"/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extLst>
                  <a:ext uri="{0D108BD9-81ED-4DB2-BD59-A6C34878D82A}">
                    <a16:rowId xmlns:a16="http://schemas.microsoft.com/office/drawing/2014/main" val="1732743892"/>
                  </a:ext>
                </a:extLst>
              </a:tr>
              <a:tr h="251595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2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95564"/>
                  </a:ext>
                </a:extLst>
              </a:tr>
              <a:tr h="251595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3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148495"/>
                  </a:ext>
                </a:extLst>
              </a:tr>
              <a:tr h="251595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4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432054"/>
                  </a:ext>
                </a:extLst>
              </a:tr>
              <a:tr h="251595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5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599975"/>
                  </a:ext>
                </a:extLst>
              </a:tr>
              <a:tr h="251595"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6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32377"/>
                  </a:ext>
                </a:extLst>
              </a:tr>
              <a:tr h="51062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Comercio y Oficinas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21-21-23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rowSpan="7">
                  <a:txBody>
                    <a:bodyPr/>
                    <a:lstStyle/>
                    <a:p>
                      <a:pPr marL="0" marR="0" lvl="0" indent="0" algn="ctr" defTabSz="3429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</a:t>
                      </a:r>
                    </a:p>
                    <a:p>
                      <a:pPr algn="ctr" fontAlgn="b"/>
                      <a:endParaRPr lang="es-CO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extLst>
                  <a:ext uri="{0D108BD9-81ED-4DB2-BD59-A6C34878D82A}">
                    <a16:rowId xmlns:a16="http://schemas.microsoft.com/office/drawing/2014/main" val="198460293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Depósitos  y Parqueaderos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24 y USOP 25-26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ctr"/>
                </a:tc>
                <a:extLst>
                  <a:ext uri="{0D108BD9-81ED-4DB2-BD59-A6C34878D82A}">
                    <a16:rowId xmlns:a16="http://schemas.microsoft.com/office/drawing/2014/main" val="1148048045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Industria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03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08743165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Público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04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594155396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Dotacional Privado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Destino Económico 06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40337921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Lotes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A.C. = 0 o USOP = 090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3407319236"/>
                  </a:ext>
                </a:extLst>
              </a:tr>
              <a:tr h="43436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Otros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u="none" strike="noStrike" dirty="0">
                          <a:effectLst/>
                        </a:rPr>
                        <a:t>Otros Destinos y usos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13" marR="7913" marT="7913" marB="0" anchor="b"/>
                </a:tc>
                <a:extLst>
                  <a:ext uri="{0D108BD9-81ED-4DB2-BD59-A6C34878D82A}">
                    <a16:rowId xmlns:a16="http://schemas.microsoft.com/office/drawing/2014/main" val="1800880403"/>
                  </a:ext>
                </a:extLst>
              </a:tr>
            </a:tbl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9E4EA4BE-0D20-4E78-B01D-51BD3860BB1C}"/>
              </a:ext>
            </a:extLst>
          </p:cNvPr>
          <p:cNvGrpSpPr/>
          <p:nvPr/>
        </p:nvGrpSpPr>
        <p:grpSpPr>
          <a:xfrm rot="16200000">
            <a:off x="6057966" y="2288849"/>
            <a:ext cx="1525728" cy="944487"/>
            <a:chOff x="-1" y="1440063"/>
            <a:chExt cx="8448676" cy="1453563"/>
          </a:xfrm>
          <a:solidFill>
            <a:srgbClr val="FFC000"/>
          </a:solidFill>
        </p:grpSpPr>
        <p:sp>
          <p:nvSpPr>
            <p:cNvPr id="8" name="Globo: flecha hacia arriba 7">
              <a:extLst>
                <a:ext uri="{FF2B5EF4-FFF2-40B4-BE49-F238E27FC236}">
                  <a16:creationId xmlns:a16="http://schemas.microsoft.com/office/drawing/2014/main" id="{899F9A6A-2AA1-4994-8A37-0D347E2FCECB}"/>
                </a:ext>
              </a:extLst>
            </p:cNvPr>
            <p:cNvSpPr/>
            <p:nvPr/>
          </p:nvSpPr>
          <p:spPr>
            <a:xfrm rot="10800000">
              <a:off x="0" y="1440063"/>
              <a:ext cx="8448675" cy="1453563"/>
            </a:xfrm>
            <a:prstGeom prst="upArrowCallout">
              <a:avLst/>
            </a:pr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9" name="Globo: flecha hacia arriba 6">
              <a:extLst>
                <a:ext uri="{FF2B5EF4-FFF2-40B4-BE49-F238E27FC236}">
                  <a16:creationId xmlns:a16="http://schemas.microsoft.com/office/drawing/2014/main" id="{3D5A91F7-530D-461F-9A56-8C85D9EEDD87}"/>
                </a:ext>
              </a:extLst>
            </p:cNvPr>
            <p:cNvSpPr txBox="1"/>
            <p:nvPr/>
          </p:nvSpPr>
          <p:spPr>
            <a:xfrm>
              <a:off x="-1" y="1440065"/>
              <a:ext cx="8448675" cy="94448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INDICE 1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90ED619-D010-4B4A-B2C9-558178ACD4B0}"/>
              </a:ext>
            </a:extLst>
          </p:cNvPr>
          <p:cNvGrpSpPr/>
          <p:nvPr/>
        </p:nvGrpSpPr>
        <p:grpSpPr>
          <a:xfrm rot="16200000">
            <a:off x="5577417" y="4656346"/>
            <a:ext cx="2486838" cy="944487"/>
            <a:chOff x="-1" y="1440063"/>
            <a:chExt cx="8448676" cy="1453563"/>
          </a:xfrm>
          <a:solidFill>
            <a:srgbClr val="FFC000"/>
          </a:solidFill>
        </p:grpSpPr>
        <p:sp>
          <p:nvSpPr>
            <p:cNvPr id="11" name="Globo: flecha hacia arriba 10">
              <a:extLst>
                <a:ext uri="{FF2B5EF4-FFF2-40B4-BE49-F238E27FC236}">
                  <a16:creationId xmlns:a16="http://schemas.microsoft.com/office/drawing/2014/main" id="{A615F9C4-2C92-4DE0-9A58-F06034A7AE2B}"/>
                </a:ext>
              </a:extLst>
            </p:cNvPr>
            <p:cNvSpPr/>
            <p:nvPr/>
          </p:nvSpPr>
          <p:spPr>
            <a:xfrm rot="10800000">
              <a:off x="0" y="1440063"/>
              <a:ext cx="8448675" cy="1453563"/>
            </a:xfrm>
            <a:prstGeom prst="upArrowCallout">
              <a:avLst/>
            </a:prstGeom>
            <a:grpFill/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2" name="Globo: flecha hacia arriba 6">
              <a:extLst>
                <a:ext uri="{FF2B5EF4-FFF2-40B4-BE49-F238E27FC236}">
                  <a16:creationId xmlns:a16="http://schemas.microsoft.com/office/drawing/2014/main" id="{A9353198-7D45-48B7-975C-52B19DAF2E98}"/>
                </a:ext>
              </a:extLst>
            </p:cNvPr>
            <p:cNvSpPr txBox="1"/>
            <p:nvPr/>
          </p:nvSpPr>
          <p:spPr>
            <a:xfrm>
              <a:off x="-1" y="1440065"/>
              <a:ext cx="8448675" cy="94448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marR="0" lvl="0" indent="0" algn="ctr" defTabSz="10668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INDICE 2</a:t>
              </a:r>
            </a:p>
          </p:txBody>
        </p:sp>
      </p:grpSp>
      <p:sp>
        <p:nvSpPr>
          <p:cNvPr id="15" name="Globo: flecha hacia arriba 6">
            <a:extLst>
              <a:ext uri="{FF2B5EF4-FFF2-40B4-BE49-F238E27FC236}">
                <a16:creationId xmlns:a16="http://schemas.microsoft.com/office/drawing/2014/main" id="{7A4319B1-D553-4B0C-A46F-7C5312D44260}"/>
              </a:ext>
            </a:extLst>
          </p:cNvPr>
          <p:cNvSpPr txBox="1"/>
          <p:nvPr/>
        </p:nvSpPr>
        <p:spPr>
          <a:xfrm rot="16200000">
            <a:off x="6424449" y="3578319"/>
            <a:ext cx="3034757" cy="61370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marL="0" marR="0" lvl="0" indent="0" algn="ctr" defTabSz="1066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IVIUR</a:t>
            </a:r>
          </a:p>
        </p:txBody>
      </p:sp>
    </p:spTree>
    <p:extLst>
      <p:ext uri="{BB962C8B-B14F-4D97-AF65-F5344CB8AC3E}">
        <p14:creationId xmlns:p14="http://schemas.microsoft.com/office/powerpoint/2010/main" val="4261511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292279"/>
            <a:ext cx="4983663" cy="8925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IVP - ÍNDICE DE VALORACIÓN PREDIAL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2AAA2D-78FF-405B-ABCA-DBF8760DE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00" y="1308515"/>
            <a:ext cx="7191375" cy="13430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AE6DD5-7999-429A-81ED-EE96E803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4" y="2619158"/>
            <a:ext cx="8067811" cy="9446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A15BB7D-7342-4282-855A-D0595B96E448}"/>
              </a:ext>
            </a:extLst>
          </p:cNvPr>
          <p:cNvSpPr/>
          <p:nvPr/>
        </p:nvSpPr>
        <p:spPr>
          <a:xfrm>
            <a:off x="643413" y="3511516"/>
            <a:ext cx="150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FF7C80"/>
                </a:solidFill>
              </a:rPr>
              <a:t>Fuente: DANE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4E6BAE-F14A-4CED-AB92-667FCE2E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249" y="5549485"/>
            <a:ext cx="2875623" cy="944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C78CF0A-2A94-449C-8359-ADBE2B15B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746" y="4270413"/>
            <a:ext cx="3775847" cy="11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3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3">
            <a:extLst>
              <a:ext uri="{FF2B5EF4-FFF2-40B4-BE49-F238E27FC236}">
                <a16:creationId xmlns:a16="http://schemas.microsoft.com/office/drawing/2014/main" id="{A0940BE3-751B-4678-A05F-3CFB891EAE74}"/>
              </a:ext>
            </a:extLst>
          </p:cNvPr>
          <p:cNvSpPr txBox="1">
            <a:spLocks/>
          </p:cNvSpPr>
          <p:nvPr/>
        </p:nvSpPr>
        <p:spPr>
          <a:xfrm>
            <a:off x="643413" y="292279"/>
            <a:ext cx="4983663" cy="89255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IVP - ÍNDICE DE VALORACIÓN PREDIAL</a:t>
            </a:r>
          </a:p>
        </p:txBody>
      </p:sp>
    </p:spTree>
    <p:extLst>
      <p:ext uri="{BB962C8B-B14F-4D97-AF65-F5344CB8AC3E}">
        <p14:creationId xmlns:p14="http://schemas.microsoft.com/office/powerpoint/2010/main" val="136280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to PPT 4.3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4"/>
            <a:ext cx="9144000" cy="685571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6074816-BE9C-408C-9EC5-E414BB8C3249}"/>
              </a:ext>
            </a:extLst>
          </p:cNvPr>
          <p:cNvSpPr txBox="1">
            <a:spLocks/>
          </p:cNvSpPr>
          <p:nvPr/>
        </p:nvSpPr>
        <p:spPr>
          <a:xfrm>
            <a:off x="308702" y="322912"/>
            <a:ext cx="6729407" cy="83331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2800" b="1" dirty="0">
                <a:solidFill>
                  <a:srgbClr val="C00000"/>
                </a:solidFill>
                <a:latin typeface="+mn-lt"/>
              </a:rPr>
              <a:t>Metodología del cálculo del IVIUR Vigencia 2008</a:t>
            </a:r>
            <a:endParaRPr lang="es-CO" sz="28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7D4A8E1-D394-4BC3-8FAF-28DA43837305}"/>
              </a:ext>
            </a:extLst>
          </p:cNvPr>
          <p:cNvSpPr txBox="1"/>
          <p:nvPr/>
        </p:nvSpPr>
        <p:spPr>
          <a:xfrm>
            <a:off x="308702" y="1588655"/>
            <a:ext cx="79932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CO" dirty="0"/>
              <a:t>Para el cálculo del IVIUR en la vigencia 2008 se contempló una muestra maestra,</a:t>
            </a:r>
          </a:p>
          <a:p>
            <a:pPr algn="just"/>
            <a:r>
              <a:rPr lang="es-CO" dirty="0"/>
              <a:t> la cual se diseñó con el fin de capturar el comportamiento de los avalúos </a:t>
            </a:r>
          </a:p>
          <a:p>
            <a:pPr algn="just"/>
            <a:r>
              <a:rPr lang="es-CO" dirty="0"/>
              <a:t> en dicho momento. Dentro de lo que se señala en el documento </a:t>
            </a:r>
            <a:r>
              <a:rPr lang="es-CO" dirty="0" err="1"/>
              <a:t>confis</a:t>
            </a:r>
            <a:r>
              <a:rPr lang="es-CO" dirty="0"/>
              <a:t>, se resaltan</a:t>
            </a:r>
          </a:p>
          <a:p>
            <a:pPr algn="just"/>
            <a:r>
              <a:rPr lang="es-CO" dirty="0"/>
              <a:t> los siguientes objetivos de esta muestra:</a:t>
            </a:r>
          </a:p>
          <a:p>
            <a:pPr algn="just"/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El cálculo del IVIUR, para los distintos estratos estadísticos representativos</a:t>
            </a:r>
          </a:p>
          <a:p>
            <a:pPr algn="just"/>
            <a:r>
              <a:rPr lang="es-MX" dirty="0"/>
              <a:t> de los todos los predios de la ciudad definidos según su destino económico</a:t>
            </a:r>
          </a:p>
          <a:p>
            <a:pPr algn="just"/>
            <a:r>
              <a:rPr lang="es-MX" dirty="0"/>
              <a:t> predominante.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/>
              <a:t>La detección del nivel de evasión (por omisión, inexactitud y morosidad).</a:t>
            </a:r>
          </a:p>
          <a:p>
            <a:pPr algn="just"/>
            <a:endParaRPr lang="es-MX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/>
              <a:t>Servir de referente de comparación y estimación de la calidad de los</a:t>
            </a:r>
          </a:p>
          <a:p>
            <a:pPr algn="just"/>
            <a:r>
              <a:rPr lang="es-ES" dirty="0"/>
              <a:t> procesos de actualización que adelanta anualmente la UAECD.</a:t>
            </a:r>
            <a:r>
              <a:rPr lang="es-MX" dirty="0"/>
              <a:t> </a:t>
            </a:r>
            <a:endParaRPr lang="es-CO" dirty="0"/>
          </a:p>
          <a:p>
            <a:endParaRPr lang="es-CO" dirty="0"/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DA554B72-4BCA-4791-B663-E97B32909F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8026" y="6042645"/>
            <a:ext cx="4983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Antecedentes</a:t>
            </a:r>
          </a:p>
        </p:txBody>
      </p:sp>
    </p:spTree>
    <p:extLst>
      <p:ext uri="{BB962C8B-B14F-4D97-AF65-F5344CB8AC3E}">
        <p14:creationId xmlns:p14="http://schemas.microsoft.com/office/powerpoint/2010/main" val="131121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888781-83F7-4783-85E3-4CB41F6D1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2008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/>
          </a:bodyPr>
          <a:lstStyle/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A5B5AEB-4154-4CCB-9F7C-88A80737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938337"/>
            <a:ext cx="80105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7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888781-83F7-4783-85E3-4CB41F6D1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2011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/>
          </a:bodyPr>
          <a:lstStyle/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9216F5-8420-4A22-93FD-A36C655E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195021"/>
            <a:ext cx="70770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2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888781-83F7-4783-85E3-4CB41F6D1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2012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/>
          </a:bodyPr>
          <a:lstStyle/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CF71E1-1518-44C9-AF9A-703ADA31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12" y="1070816"/>
            <a:ext cx="7104376" cy="51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0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C888781-83F7-4783-85E3-4CB41F6D1B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2015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/>
          </a:bodyPr>
          <a:lstStyle/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85532B-3309-4D31-9429-7F75577F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204546"/>
            <a:ext cx="68961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4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43CA5F1-E44C-48FB-8DE2-34A37D35C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547909"/>
            <a:ext cx="6935372" cy="4571537"/>
          </a:xfrm>
        </p:spPr>
        <p:txBody>
          <a:bodyPr>
            <a:normAutofit/>
          </a:bodyPr>
          <a:lstStyle/>
          <a:p>
            <a:pPr algn="l"/>
            <a:r>
              <a:rPr lang="es-CO" sz="15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3D69BF-A7B1-43F2-BFDE-E556BB9DF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21" y="984774"/>
            <a:ext cx="5567515" cy="5380893"/>
          </a:xfrm>
          <a:prstGeom prst="rect">
            <a:avLst/>
          </a:prstGeom>
        </p:spPr>
      </p:pic>
      <p:sp>
        <p:nvSpPr>
          <p:cNvPr id="11" name="Título 3">
            <a:extLst>
              <a:ext uri="{FF2B5EF4-FFF2-40B4-BE49-F238E27FC236}">
                <a16:creationId xmlns:a16="http://schemas.microsoft.com/office/drawing/2014/main" id="{19A31C0A-89DF-4855-921D-0B9F8FB14AF4}"/>
              </a:ext>
            </a:extLst>
          </p:cNvPr>
          <p:cNvSpPr txBox="1">
            <a:spLocks/>
          </p:cNvSpPr>
          <p:nvPr/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2017</a:t>
            </a:r>
          </a:p>
        </p:txBody>
      </p:sp>
    </p:spTree>
    <p:extLst>
      <p:ext uri="{BB962C8B-B14F-4D97-AF65-F5344CB8AC3E}">
        <p14:creationId xmlns:p14="http://schemas.microsoft.com/office/powerpoint/2010/main" val="27305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to PPT 4.3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"/>
            <a:ext cx="9144000" cy="6855715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4886283E-658B-4D70-8D40-2D38812A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508649"/>
              </p:ext>
            </p:extLst>
          </p:nvPr>
        </p:nvGraphicFramePr>
        <p:xfrm>
          <a:off x="1785014" y="1252025"/>
          <a:ext cx="4217970" cy="4963334"/>
        </p:xfrm>
        <a:graphic>
          <a:graphicData uri="http://schemas.openxmlformats.org/drawingml/2006/table">
            <a:tbl>
              <a:tblPr firstRow="1" firstCol="1" bandRow="1"/>
              <a:tblGrid>
                <a:gridCol w="2280549">
                  <a:extLst>
                    <a:ext uri="{9D8B030D-6E8A-4147-A177-3AD203B41FA5}">
                      <a16:colId xmlns:a16="http://schemas.microsoft.com/office/drawing/2014/main" val="2215542156"/>
                    </a:ext>
                  </a:extLst>
                </a:gridCol>
                <a:gridCol w="872197">
                  <a:extLst>
                    <a:ext uri="{9D8B030D-6E8A-4147-A177-3AD203B41FA5}">
                      <a16:colId xmlns:a16="http://schemas.microsoft.com/office/drawing/2014/main" val="3813613737"/>
                    </a:ext>
                  </a:extLst>
                </a:gridCol>
                <a:gridCol w="1065224">
                  <a:extLst>
                    <a:ext uri="{9D8B030D-6E8A-4147-A177-3AD203B41FA5}">
                      <a16:colId xmlns:a16="http://schemas.microsoft.com/office/drawing/2014/main" val="3844045574"/>
                    </a:ext>
                  </a:extLst>
                </a:gridCol>
              </a:tblGrid>
              <a:tr h="4437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CATEGORÍA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ESTRATO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s-CO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IVIUR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633525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91586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204651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566269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03354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91315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098030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Comercio y Oficinas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6,0%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26132"/>
                  </a:ext>
                </a:extLst>
              </a:tr>
              <a:tr h="562911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Depósitos y Parqueaderos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6,8%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87957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Industria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6,7%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63239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Dotacional Publico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4,9%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357167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Dotacional Privado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6,8%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570377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4,0%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45293"/>
                  </a:ext>
                </a:extLst>
              </a:tr>
              <a:tr h="325147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Otros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7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03338"/>
                  </a:ext>
                </a:extLst>
              </a:tr>
              <a:tr h="286536"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CO" sz="17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547655"/>
                  </a:ext>
                </a:extLst>
              </a:tr>
            </a:tbl>
          </a:graphicData>
        </a:graphic>
      </p:graphicFrame>
      <p:sp>
        <p:nvSpPr>
          <p:cNvPr id="10" name="Título 3">
            <a:extLst>
              <a:ext uri="{FF2B5EF4-FFF2-40B4-BE49-F238E27FC236}">
                <a16:creationId xmlns:a16="http://schemas.microsoft.com/office/drawing/2014/main" id="{16ECFC41-AD90-4A50-99FD-C34C858D31C4}"/>
              </a:ext>
            </a:extLst>
          </p:cNvPr>
          <p:cNvSpPr txBox="1">
            <a:spLocks/>
          </p:cNvSpPr>
          <p:nvPr/>
        </p:nvSpPr>
        <p:spPr>
          <a:xfrm>
            <a:off x="643413" y="578373"/>
            <a:ext cx="4983663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CO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ÍNDICE DE IVIUR VIGENCIA 2020</a:t>
            </a:r>
          </a:p>
        </p:txBody>
      </p:sp>
    </p:spTree>
    <p:extLst>
      <p:ext uri="{BB962C8B-B14F-4D97-AF65-F5344CB8AC3E}">
        <p14:creationId xmlns:p14="http://schemas.microsoft.com/office/powerpoint/2010/main" val="429333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CB344FF5-6DEE-46EB-A7F5-4284A1BD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535" y="1350498"/>
            <a:ext cx="6949440" cy="457200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100" dirty="0">
                <a:solidFill>
                  <a:schemeClr val="tx1"/>
                </a:solidFill>
              </a:rPr>
              <a:t>Se acepta la misma agrupación histórica desde las diferentes vigencias para la presentación y calculo de IVIUR.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1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100" dirty="0">
                <a:solidFill>
                  <a:schemeClr val="tx1"/>
                </a:solidFill>
              </a:rPr>
              <a:t>Se  requiere por parte de la sub-gerencia de información económica  la sub-agrupación de cada uno de estos estratos muestrales</a:t>
            </a:r>
            <a:br>
              <a:rPr lang="es-MX" sz="2100" dirty="0">
                <a:solidFill>
                  <a:schemeClr val="tx1"/>
                </a:solidFill>
              </a:rPr>
            </a:br>
            <a:r>
              <a:rPr lang="es-MX" sz="2100" dirty="0">
                <a:solidFill>
                  <a:schemeClr val="tx1"/>
                </a:solidFill>
              </a:rPr>
              <a:t>con el propósito de optimizar la selección de la muestra  y que estos sean lo más homogéneos posibles.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s-MX" sz="2100" dirty="0">
              <a:solidFill>
                <a:schemeClr val="tx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MX" sz="2100" dirty="0">
                <a:solidFill>
                  <a:schemeClr val="tx1"/>
                </a:solidFill>
              </a:rPr>
              <a:t>Se adopta la Metodología del IPV para el calculo del IVIUR aplicar en la vigencia 2021.</a:t>
            </a:r>
          </a:p>
          <a:p>
            <a:pPr algn="just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DB3E3D2-59C0-4903-ACB3-F09962118DE6}"/>
              </a:ext>
            </a:extLst>
          </p:cNvPr>
          <p:cNvSpPr txBox="1">
            <a:spLocks/>
          </p:cNvSpPr>
          <p:nvPr/>
        </p:nvSpPr>
        <p:spPr>
          <a:xfrm>
            <a:off x="643413" y="578374"/>
            <a:ext cx="6193485" cy="49244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200"/>
            <a:r>
              <a:rPr lang="es-MX" sz="2600" b="1" dirty="0">
                <a:solidFill>
                  <a:srgbClr val="C00000"/>
                </a:solidFill>
                <a:latin typeface="Gotham Rounded Bold" panose="02000000000000000000"/>
                <a:cs typeface="Arial" panose="020B0604020202020204" pitchFamily="34" charset="0"/>
              </a:rPr>
              <a:t>CONSIDERACIONES REUNIÓN OTC-SIE-EST</a:t>
            </a:r>
            <a:endParaRPr lang="es-CO" sz="2600" b="1" dirty="0">
              <a:solidFill>
                <a:srgbClr val="C00000"/>
              </a:solidFill>
              <a:latin typeface="Gotham Rounded Bold" panose="0200000000000000000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9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predeterminado">
  <a:themeElements>
    <a:clrScheme name="Crepúsculo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epúsc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predeterminado.thmx</Template>
  <TotalTime>14744</TotalTime>
  <Words>1231</Words>
  <Application>Microsoft Office PowerPoint</Application>
  <PresentationFormat>Presentación en pantalla (4:3)</PresentationFormat>
  <Paragraphs>253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Arial</vt:lpstr>
      <vt:lpstr>Arial Narrow</vt:lpstr>
      <vt:lpstr>Arial Nova</vt:lpstr>
      <vt:lpstr>Calibri</vt:lpstr>
      <vt:lpstr>Gotham Rounded Bold</vt:lpstr>
      <vt:lpstr>Neue Haas Grotesk Text Pro</vt:lpstr>
      <vt:lpstr>Wingdings</vt:lpstr>
      <vt:lpstr>Tema predeterminado</vt:lpstr>
      <vt:lpstr>1_Diseño personalizado</vt:lpstr>
      <vt:lpstr>2_Diseño personalizado</vt:lpstr>
      <vt:lpstr>Diseño personalizado</vt:lpstr>
      <vt:lpstr>3_Diseño personalizado</vt:lpstr>
      <vt:lpstr>PROPUESTA CÁLCULO IVIUR URBANO 2021 </vt:lpstr>
      <vt:lpstr>Antecedentes</vt:lpstr>
      <vt:lpstr>ÍNDICE DE IVIUR VIGENCIA 2008</vt:lpstr>
      <vt:lpstr>ÍNDICE DE IVIUR VIGENCIA 2011</vt:lpstr>
      <vt:lpstr>ÍNDICE DE IVIUR VIGENCIA 2012</vt:lpstr>
      <vt:lpstr>ÍNDICE DE IVIUR VIGENCIA 2015</vt:lpstr>
      <vt:lpstr>Presentación de PowerPoint</vt:lpstr>
      <vt:lpstr>Presentación de PowerPoint</vt:lpstr>
      <vt:lpstr>Presentación de PowerPoint</vt:lpstr>
      <vt:lpstr>PROPUESTA ÍNDICE DE VALORACIÓN IVIUR URBANO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alcaldia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Comunicaciones Ac</dc:creator>
  <cp:lastModifiedBy>Camilo Andres Avellaneda Garcia</cp:lastModifiedBy>
  <cp:revision>92</cp:revision>
  <dcterms:created xsi:type="dcterms:W3CDTF">2020-01-10T18:21:22Z</dcterms:created>
  <dcterms:modified xsi:type="dcterms:W3CDTF">2021-06-21T02:52:37Z</dcterms:modified>
</cp:coreProperties>
</file>